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77" r:id="rId1"/>
  </p:sldMasterIdLst>
  <p:sldIdLst>
    <p:sldId id="256" r:id="rId2"/>
    <p:sldId id="277" r:id="rId3"/>
    <p:sldId id="279" r:id="rId4"/>
    <p:sldId id="281" r:id="rId5"/>
    <p:sldId id="282" r:id="rId6"/>
    <p:sldId id="283" r:id="rId7"/>
    <p:sldId id="284" r:id="rId8"/>
    <p:sldId id="285" r:id="rId9"/>
    <p:sldId id="288" r:id="rId10"/>
    <p:sldId id="286" r:id="rId11"/>
    <p:sldId id="28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26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55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948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959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6433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184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430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091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250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30B0D11-C244-4D6C-8605-27893801071A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61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309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93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24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997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1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96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B0D11-C244-4D6C-8605-27893801071A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7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1">
                <a:lumMod val="50000"/>
              </a:schemeClr>
            </a:gs>
            <a:gs pos="0">
              <a:schemeClr val="bg2">
                <a:shade val="100000"/>
                <a:hueMod val="100000"/>
                <a:satMod val="110000"/>
                <a:lumMod val="130000"/>
              </a:schemeClr>
            </a:gs>
            <a:gs pos="48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B0D11-C244-4D6C-8605-27893801071A}" type="datetimeFigureOut">
              <a:rPr lang="en-GB" smtClean="0"/>
              <a:t>20/06/2021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B8DF7-8326-41C1-ACC6-8D57F26CF1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756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078" r:id="rId1"/>
    <p:sldLayoutId id="2147485079" r:id="rId2"/>
    <p:sldLayoutId id="2147485080" r:id="rId3"/>
    <p:sldLayoutId id="2147485081" r:id="rId4"/>
    <p:sldLayoutId id="2147485082" r:id="rId5"/>
    <p:sldLayoutId id="2147485083" r:id="rId6"/>
    <p:sldLayoutId id="2147485084" r:id="rId7"/>
    <p:sldLayoutId id="2147485085" r:id="rId8"/>
    <p:sldLayoutId id="2147485086" r:id="rId9"/>
    <p:sldLayoutId id="2147485087" r:id="rId10"/>
    <p:sldLayoutId id="2147485088" r:id="rId11"/>
    <p:sldLayoutId id="2147485089" r:id="rId12"/>
    <p:sldLayoutId id="2147485090" r:id="rId13"/>
    <p:sldLayoutId id="2147485091" r:id="rId14"/>
    <p:sldLayoutId id="2147485092" r:id="rId15"/>
    <p:sldLayoutId id="2147485093" r:id="rId16"/>
    <p:sldLayoutId id="21474850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32C7C-3A1D-444F-8851-E27F9477E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502" y="2575089"/>
            <a:ext cx="8693827" cy="1373070"/>
          </a:xfrm>
        </p:spPr>
        <p:txBody>
          <a:bodyPr/>
          <a:lstStyle/>
          <a:p>
            <a:pPr algn="ctr"/>
            <a:r>
              <a:rPr lang="en-GB" sz="7200" dirty="0">
                <a:solidFill>
                  <a:schemeClr val="tx1"/>
                </a:solidFill>
              </a:rPr>
              <a:t>The Gospel of Mark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966144-8475-4187-988D-781671AFC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565289"/>
            <a:ext cx="12192000" cy="1069848"/>
          </a:xfrm>
        </p:spPr>
        <p:txBody>
          <a:bodyPr>
            <a:noAutofit/>
          </a:bodyPr>
          <a:lstStyle/>
          <a:p>
            <a:pPr algn="ctr"/>
            <a:r>
              <a:rPr lang="en-GB" sz="4250" dirty="0"/>
              <a:t>“Then the Pharisees went out and began to plot with the Herodians how they might kill Jesus”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ACED0B-1EDA-41D4-901E-BA1AE16092FF}"/>
              </a:ext>
            </a:extLst>
          </p:cNvPr>
          <p:cNvSpPr txBox="1"/>
          <p:nvPr/>
        </p:nvSpPr>
        <p:spPr>
          <a:xfrm>
            <a:off x="9097347" y="2767280"/>
            <a:ext cx="30946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chemeClr val="bg1"/>
                </a:solidFill>
              </a:rPr>
              <a:t>  Mark  	 2:18 – 3:6</a:t>
            </a:r>
          </a:p>
        </p:txBody>
      </p:sp>
    </p:spTree>
    <p:extLst>
      <p:ext uri="{BB962C8B-B14F-4D97-AF65-F5344CB8AC3E}">
        <p14:creationId xmlns:p14="http://schemas.microsoft.com/office/powerpoint/2010/main" val="405273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</a:t>
            </a:r>
            <a:r>
              <a:rPr lang="en-GB" sz="6600" dirty="0"/>
              <a:t> is Rejected </a:t>
            </a:r>
            <a:r>
              <a:rPr lang="en-GB" sz="6600" u="sng" dirty="0"/>
              <a:t>today</a:t>
            </a:r>
            <a:r>
              <a:rPr lang="en-GB" sz="6600" dirty="0"/>
              <a:t>	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39071" y="720521"/>
            <a:ext cx="19624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    </a:t>
            </a:r>
          </a:p>
          <a:p>
            <a:r>
              <a:rPr lang="en-GB" sz="3100" dirty="0">
                <a:solidFill>
                  <a:schemeClr val="bg1"/>
                </a:solidFill>
              </a:rPr>
              <a:t> 2:18-3:6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402414" y="2306971"/>
            <a:ext cx="10822312" cy="455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800" b="1" dirty="0"/>
              <a:t>Why?</a:t>
            </a:r>
          </a:p>
          <a:p>
            <a:r>
              <a:rPr lang="en-GB" sz="3800" dirty="0"/>
              <a:t>Because of his </a:t>
            </a:r>
            <a:r>
              <a:rPr lang="en-GB" sz="3800" b="1" dirty="0"/>
              <a:t>Conduct</a:t>
            </a:r>
            <a:endParaRPr lang="en-GB" sz="3200" dirty="0"/>
          </a:p>
          <a:p>
            <a:r>
              <a:rPr lang="en-GB" sz="3800" dirty="0"/>
              <a:t>Because he </a:t>
            </a:r>
            <a:r>
              <a:rPr lang="en-GB" sz="3800" b="1" dirty="0"/>
              <a:t>Challenges</a:t>
            </a:r>
            <a:endParaRPr lang="en-GB" sz="3800" dirty="0"/>
          </a:p>
          <a:p>
            <a:r>
              <a:rPr lang="en-GB" sz="3800" dirty="0"/>
              <a:t>Because of his </a:t>
            </a:r>
            <a:r>
              <a:rPr lang="en-GB" sz="3800" b="1" dirty="0"/>
              <a:t>Claims</a:t>
            </a:r>
          </a:p>
        </p:txBody>
      </p:sp>
    </p:spTree>
    <p:extLst>
      <p:ext uri="{BB962C8B-B14F-4D97-AF65-F5344CB8AC3E}">
        <p14:creationId xmlns:p14="http://schemas.microsoft.com/office/powerpoint/2010/main" val="1573396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415" y="753228"/>
            <a:ext cx="9891768" cy="1080938"/>
          </a:xfrm>
        </p:spPr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Yet, we </a:t>
            </a:r>
            <a:r>
              <a:rPr lang="en-GB" sz="6600" b="1" dirty="0">
                <a:solidFill>
                  <a:schemeClr val="tx1"/>
                </a:solidFill>
              </a:rPr>
              <a:t>Rejoice</a:t>
            </a:r>
            <a:r>
              <a:rPr lang="en-GB" sz="6600" dirty="0">
                <a:solidFill>
                  <a:schemeClr val="tx1"/>
                </a:solidFill>
              </a:rPr>
              <a:t> </a:t>
            </a:r>
            <a:r>
              <a:rPr lang="en-GB" sz="6600" dirty="0"/>
              <a:t>in </a:t>
            </a:r>
            <a:r>
              <a:rPr lang="en-GB" sz="6600" dirty="0">
                <a:solidFill>
                  <a:schemeClr val="tx1"/>
                </a:solidFill>
              </a:rPr>
              <a:t>Jesus!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39071" y="720521"/>
            <a:ext cx="19624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    </a:t>
            </a:r>
          </a:p>
          <a:p>
            <a:r>
              <a:rPr lang="en-GB" sz="3100" dirty="0">
                <a:solidFill>
                  <a:schemeClr val="bg1"/>
                </a:solidFill>
              </a:rPr>
              <a:t> 2:18-3:6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402414" y="2306971"/>
            <a:ext cx="10822312" cy="455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800" b="1" dirty="0"/>
              <a:t>Why?</a:t>
            </a:r>
          </a:p>
          <a:p>
            <a:r>
              <a:rPr lang="en-GB" sz="3800" dirty="0"/>
              <a:t>Because of his </a:t>
            </a:r>
            <a:r>
              <a:rPr lang="en-GB" sz="3800" b="1" dirty="0"/>
              <a:t>Conduct</a:t>
            </a:r>
            <a:endParaRPr lang="en-GB" sz="3200" dirty="0"/>
          </a:p>
          <a:p>
            <a:r>
              <a:rPr lang="en-GB" sz="3800" dirty="0"/>
              <a:t>Because he </a:t>
            </a:r>
            <a:r>
              <a:rPr lang="en-GB" sz="3800" b="1" dirty="0"/>
              <a:t>Challenges</a:t>
            </a:r>
            <a:endParaRPr lang="en-GB" sz="3800" dirty="0"/>
          </a:p>
          <a:p>
            <a:r>
              <a:rPr lang="en-GB" sz="3800" dirty="0"/>
              <a:t>Because of his </a:t>
            </a:r>
            <a:r>
              <a:rPr lang="en-GB" sz="3800" b="1" dirty="0"/>
              <a:t>Claims</a:t>
            </a:r>
          </a:p>
        </p:txBody>
      </p:sp>
    </p:spTree>
    <p:extLst>
      <p:ext uri="{BB962C8B-B14F-4D97-AF65-F5344CB8AC3E}">
        <p14:creationId xmlns:p14="http://schemas.microsoft.com/office/powerpoint/2010/main" val="212042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</a:t>
            </a:r>
            <a:r>
              <a:rPr lang="en-GB" sz="6600" dirty="0"/>
              <a:t> is Rejected 		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39071" y="720521"/>
            <a:ext cx="19624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    </a:t>
            </a:r>
          </a:p>
          <a:p>
            <a:r>
              <a:rPr lang="en-GB" sz="3100" dirty="0">
                <a:solidFill>
                  <a:schemeClr val="bg1"/>
                </a:solidFill>
              </a:rPr>
              <a:t> 2:18-3:6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402414" y="2306971"/>
            <a:ext cx="10822312" cy="455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800" dirty="0"/>
              <a:t>In their </a:t>
            </a:r>
            <a:r>
              <a:rPr lang="en-GB" sz="3800" b="1" dirty="0"/>
              <a:t>thoughts </a:t>
            </a:r>
            <a:r>
              <a:rPr lang="en-GB" sz="3000" dirty="0"/>
              <a:t>(</a:t>
            </a:r>
            <a:r>
              <a:rPr lang="en-GB" sz="3000" dirty="0">
                <a:solidFill>
                  <a:srgbClr val="FFFF00"/>
                </a:solidFill>
              </a:rPr>
              <a:t>2:6</a:t>
            </a:r>
            <a:r>
              <a:rPr lang="en-GB" sz="3000" dirty="0"/>
              <a:t>)</a:t>
            </a:r>
          </a:p>
          <a:p>
            <a:r>
              <a:rPr lang="en-GB" sz="3800" dirty="0"/>
              <a:t>In their </a:t>
            </a:r>
            <a:r>
              <a:rPr lang="en-GB" sz="3800" b="1" dirty="0"/>
              <a:t>questions to the disciples </a:t>
            </a:r>
            <a:r>
              <a:rPr lang="en-GB" sz="3000" dirty="0"/>
              <a:t>(</a:t>
            </a:r>
            <a:r>
              <a:rPr lang="en-GB" sz="3000" dirty="0">
                <a:solidFill>
                  <a:srgbClr val="FFFF00"/>
                </a:solidFill>
              </a:rPr>
              <a:t>2:16</a:t>
            </a:r>
            <a:r>
              <a:rPr lang="en-GB" sz="3000" dirty="0"/>
              <a:t>)</a:t>
            </a:r>
          </a:p>
          <a:p>
            <a:r>
              <a:rPr lang="en-GB" sz="3800" dirty="0"/>
              <a:t>In their </a:t>
            </a:r>
            <a:r>
              <a:rPr lang="en-GB" sz="3800" b="1" dirty="0"/>
              <a:t>questions to Jesus </a:t>
            </a:r>
            <a:r>
              <a:rPr lang="en-GB" sz="3000" dirty="0"/>
              <a:t>(</a:t>
            </a:r>
            <a:r>
              <a:rPr lang="en-GB" sz="3000" dirty="0">
                <a:solidFill>
                  <a:srgbClr val="FFFF00"/>
                </a:solidFill>
              </a:rPr>
              <a:t>2:18 &amp; 24</a:t>
            </a:r>
            <a:r>
              <a:rPr lang="en-GB" sz="3000" dirty="0"/>
              <a:t>)</a:t>
            </a:r>
          </a:p>
          <a:p>
            <a:r>
              <a:rPr lang="en-GB" sz="3800" dirty="0"/>
              <a:t>Looking to </a:t>
            </a:r>
            <a:r>
              <a:rPr lang="en-GB" sz="3800" b="1" dirty="0"/>
              <a:t>accuse Jesus </a:t>
            </a:r>
            <a:r>
              <a:rPr lang="en-GB" sz="3000" dirty="0"/>
              <a:t>(</a:t>
            </a:r>
            <a:r>
              <a:rPr lang="en-GB" sz="3000" dirty="0">
                <a:solidFill>
                  <a:srgbClr val="FFFF00"/>
                </a:solidFill>
              </a:rPr>
              <a:t>3:2</a:t>
            </a:r>
            <a:r>
              <a:rPr lang="en-GB" sz="3000" dirty="0"/>
              <a:t>)</a:t>
            </a:r>
          </a:p>
          <a:p>
            <a:r>
              <a:rPr lang="en-GB" sz="3800" dirty="0"/>
              <a:t>Plotting to </a:t>
            </a:r>
            <a:r>
              <a:rPr lang="en-GB" sz="3800" b="1" dirty="0"/>
              <a:t>kill Jesus </a:t>
            </a:r>
            <a:r>
              <a:rPr lang="en-GB" sz="3000" dirty="0"/>
              <a:t>(</a:t>
            </a:r>
            <a:r>
              <a:rPr lang="en-GB" sz="3000" dirty="0">
                <a:solidFill>
                  <a:srgbClr val="FFFF00"/>
                </a:solidFill>
              </a:rPr>
              <a:t>3:6</a:t>
            </a:r>
            <a:r>
              <a:rPr lang="en-GB" sz="3000" dirty="0"/>
              <a:t>)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5400" b="1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31640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</a:t>
            </a:r>
            <a:r>
              <a:rPr lang="en-GB" sz="6600" dirty="0"/>
              <a:t> is Rejected 		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39071" y="720521"/>
            <a:ext cx="19624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    </a:t>
            </a:r>
          </a:p>
          <a:p>
            <a:r>
              <a:rPr lang="en-GB" sz="3100" dirty="0">
                <a:solidFill>
                  <a:schemeClr val="bg1"/>
                </a:solidFill>
              </a:rPr>
              <a:t> 2:18-3:6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402414" y="2306971"/>
            <a:ext cx="10822312" cy="455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800" b="1" dirty="0"/>
              <a:t>Why?</a:t>
            </a:r>
          </a:p>
          <a:p>
            <a:r>
              <a:rPr lang="en-GB" sz="3800" dirty="0"/>
              <a:t>Because of his </a:t>
            </a:r>
            <a:r>
              <a:rPr lang="en-GB" sz="3800" b="1" dirty="0"/>
              <a:t>Conduct </a:t>
            </a:r>
            <a:r>
              <a:rPr lang="en-GB" sz="3200" dirty="0"/>
              <a:t>(and that of </a:t>
            </a:r>
            <a:r>
              <a:rPr lang="en-GB" sz="3200" u="sng" dirty="0"/>
              <a:t>his</a:t>
            </a:r>
            <a:r>
              <a:rPr lang="en-GB" sz="3200" dirty="0"/>
              <a:t> disciples)</a:t>
            </a:r>
          </a:p>
          <a:p>
            <a:r>
              <a:rPr lang="en-GB" sz="3800" dirty="0"/>
              <a:t>Because he </a:t>
            </a:r>
            <a:r>
              <a:rPr lang="en-GB" sz="3800" b="1" dirty="0"/>
              <a:t>Challenges</a:t>
            </a:r>
            <a:endParaRPr lang="en-GB" sz="3800" dirty="0"/>
          </a:p>
          <a:p>
            <a:r>
              <a:rPr lang="en-GB" sz="3800" dirty="0"/>
              <a:t>Because of his </a:t>
            </a:r>
            <a:r>
              <a:rPr lang="en-GB" sz="3800" b="1" dirty="0"/>
              <a:t>Claims</a:t>
            </a:r>
          </a:p>
        </p:txBody>
      </p:sp>
    </p:spTree>
    <p:extLst>
      <p:ext uri="{BB962C8B-B14F-4D97-AF65-F5344CB8AC3E}">
        <p14:creationId xmlns:p14="http://schemas.microsoft.com/office/powerpoint/2010/main" val="236331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</a:t>
            </a:r>
            <a:r>
              <a:rPr lang="en-GB" sz="6600" dirty="0"/>
              <a:t> is Rejected 		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39071" y="720521"/>
            <a:ext cx="19624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    </a:t>
            </a:r>
          </a:p>
          <a:p>
            <a:r>
              <a:rPr lang="en-GB" sz="3100" dirty="0">
                <a:solidFill>
                  <a:schemeClr val="bg1"/>
                </a:solidFill>
              </a:rPr>
              <a:t> 2:18-3:6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402413" y="2306971"/>
            <a:ext cx="11694511" cy="455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800" dirty="0"/>
              <a:t>Because of his </a:t>
            </a:r>
            <a:r>
              <a:rPr lang="en-GB" sz="3800" b="1" dirty="0"/>
              <a:t>Conduct </a:t>
            </a:r>
            <a:r>
              <a:rPr lang="en-GB" sz="3400" dirty="0"/>
              <a:t>(and that of </a:t>
            </a:r>
            <a:r>
              <a:rPr lang="en-GB" sz="3400" u="sng" dirty="0"/>
              <a:t>his</a:t>
            </a:r>
            <a:r>
              <a:rPr lang="en-GB" sz="3400" dirty="0"/>
              <a:t> disciples)…</a:t>
            </a:r>
          </a:p>
          <a:p>
            <a:r>
              <a:rPr lang="en-GB" sz="3400" dirty="0"/>
              <a:t>Jesus’ disciples were NOT </a:t>
            </a:r>
            <a:r>
              <a:rPr lang="en-GB" sz="3400" b="1" dirty="0"/>
              <a:t>fasting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2:18</a:t>
            </a:r>
            <a:r>
              <a:rPr lang="en-GB" sz="2800" dirty="0"/>
              <a:t>)</a:t>
            </a:r>
            <a:endParaRPr lang="en-GB" sz="2800" b="1" dirty="0"/>
          </a:p>
          <a:p>
            <a:r>
              <a:rPr lang="en-GB" sz="3400" dirty="0"/>
              <a:t>Jesus’ perceived disregard for </a:t>
            </a:r>
            <a:r>
              <a:rPr lang="en-GB" sz="3400" b="1" dirty="0"/>
              <a:t>the Sabbath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2:24 &amp; 3:2</a:t>
            </a:r>
            <a:r>
              <a:rPr lang="en-GB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3571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</a:t>
            </a:r>
            <a:r>
              <a:rPr lang="en-GB" sz="6600" dirty="0"/>
              <a:t> is Rejected 		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39071" y="720521"/>
            <a:ext cx="19624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    </a:t>
            </a:r>
          </a:p>
          <a:p>
            <a:r>
              <a:rPr lang="en-GB" sz="3100" dirty="0">
                <a:solidFill>
                  <a:schemeClr val="bg1"/>
                </a:solidFill>
              </a:rPr>
              <a:t> 2:18-3:6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402413" y="2306971"/>
            <a:ext cx="11694511" cy="45510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800" dirty="0"/>
              <a:t>Because he </a:t>
            </a:r>
            <a:r>
              <a:rPr lang="en-GB" sz="3800" b="1" dirty="0"/>
              <a:t>Challenges</a:t>
            </a:r>
            <a:endParaRPr lang="en-GB" sz="3400" dirty="0"/>
          </a:p>
          <a:p>
            <a:r>
              <a:rPr lang="en-GB" sz="3400" dirty="0"/>
              <a:t>There is a time to fast and a time not to fast</a:t>
            </a:r>
            <a:r>
              <a:rPr lang="en-GB" sz="3400" b="1" dirty="0"/>
              <a:t>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2:19-20</a:t>
            </a:r>
            <a:r>
              <a:rPr lang="en-GB" sz="2800" dirty="0"/>
              <a:t>)</a:t>
            </a:r>
          </a:p>
          <a:p>
            <a:pPr lvl="1"/>
            <a:r>
              <a:rPr lang="en-GB" sz="2600" dirty="0"/>
              <a:t>God’s only instruction to fast was on the ‘Day of Atonement’ </a:t>
            </a:r>
            <a:r>
              <a:rPr lang="en-GB" sz="2400" dirty="0"/>
              <a:t>(</a:t>
            </a:r>
            <a:r>
              <a:rPr lang="en-GB" sz="2400" dirty="0">
                <a:solidFill>
                  <a:srgbClr val="FFFF00"/>
                </a:solidFill>
              </a:rPr>
              <a:t>Lev 16:29</a:t>
            </a:r>
            <a:r>
              <a:rPr lang="en-GB" sz="2400" dirty="0"/>
              <a:t>)</a:t>
            </a:r>
          </a:p>
          <a:p>
            <a:pPr marL="457200" lvl="1" indent="0">
              <a:buNone/>
            </a:pPr>
            <a:endParaRPr lang="en-GB" sz="600" b="1" dirty="0"/>
          </a:p>
          <a:p>
            <a:pPr marL="457200" lvl="1" indent="0">
              <a:buNone/>
            </a:pPr>
            <a:r>
              <a:rPr lang="en-GB" sz="2800" b="1" dirty="0"/>
              <a:t>Other OT examples of fasting:</a:t>
            </a:r>
          </a:p>
          <a:p>
            <a:pPr lvl="1"/>
            <a:r>
              <a:rPr lang="en-GB" sz="2800" dirty="0"/>
              <a:t>National crisis </a:t>
            </a:r>
            <a:r>
              <a:rPr lang="en-GB" sz="2600" dirty="0"/>
              <a:t>(</a:t>
            </a:r>
            <a:r>
              <a:rPr lang="en-GB" sz="2600" dirty="0">
                <a:solidFill>
                  <a:srgbClr val="FFFF00"/>
                </a:solidFill>
              </a:rPr>
              <a:t>2 Chron 20:3 &amp; Est 4:16</a:t>
            </a:r>
            <a:r>
              <a:rPr lang="en-GB" sz="2600" dirty="0"/>
              <a:t>)</a:t>
            </a:r>
          </a:p>
          <a:p>
            <a:pPr lvl="1"/>
            <a:r>
              <a:rPr lang="en-GB" sz="2800" dirty="0"/>
              <a:t>Times of repentance </a:t>
            </a:r>
            <a:r>
              <a:rPr lang="en-GB" sz="2600" dirty="0"/>
              <a:t>(</a:t>
            </a:r>
            <a:r>
              <a:rPr lang="en-GB" sz="2600" dirty="0">
                <a:solidFill>
                  <a:srgbClr val="FFFF00"/>
                </a:solidFill>
              </a:rPr>
              <a:t>Dan 9:3</a:t>
            </a:r>
            <a:r>
              <a:rPr lang="en-GB" sz="2600" dirty="0"/>
              <a:t>)</a:t>
            </a:r>
          </a:p>
          <a:p>
            <a:pPr lvl="1"/>
            <a:r>
              <a:rPr lang="en-GB" sz="2800" dirty="0"/>
              <a:t>Times of personal anguish/sorrow </a:t>
            </a:r>
            <a:r>
              <a:rPr lang="en-GB" sz="2600" dirty="0"/>
              <a:t>(</a:t>
            </a:r>
            <a:r>
              <a:rPr lang="en-GB" sz="2600" dirty="0">
                <a:solidFill>
                  <a:srgbClr val="FFFF00"/>
                </a:solidFill>
              </a:rPr>
              <a:t>2 Sam 12:16</a:t>
            </a:r>
            <a:r>
              <a:rPr lang="en-GB" sz="2600" dirty="0"/>
              <a:t>)</a:t>
            </a:r>
          </a:p>
          <a:p>
            <a:pPr marL="457200" lvl="1" indent="0">
              <a:buNone/>
            </a:pPr>
            <a:endParaRPr lang="en-GB" sz="600" dirty="0"/>
          </a:p>
          <a:p>
            <a:r>
              <a:rPr lang="en-GB" sz="3400" dirty="0"/>
              <a:t>Now was </a:t>
            </a:r>
            <a:r>
              <a:rPr lang="en-GB" sz="3400" b="1" dirty="0"/>
              <a:t>not</a:t>
            </a:r>
            <a:r>
              <a:rPr lang="en-GB" sz="3400" dirty="0"/>
              <a:t> a time to fast for Jesus’ disciples!</a:t>
            </a:r>
          </a:p>
          <a:p>
            <a:pPr lvl="1"/>
            <a:r>
              <a:rPr lang="en-GB" sz="2800" dirty="0"/>
              <a:t>‘The Kingdom of God is near’</a:t>
            </a:r>
            <a:r>
              <a:rPr lang="en-GB" sz="2600" dirty="0"/>
              <a:t>(</a:t>
            </a:r>
            <a:r>
              <a:rPr lang="en-GB" sz="2600" dirty="0">
                <a:solidFill>
                  <a:srgbClr val="FFFF00"/>
                </a:solidFill>
              </a:rPr>
              <a:t>1:14-15, 22, 26, 31, 34, 41, 2:5 &amp;12</a:t>
            </a:r>
            <a:r>
              <a:rPr lang="en-GB" sz="26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5758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</a:t>
            </a:r>
            <a:r>
              <a:rPr lang="en-GB" sz="6600" dirty="0"/>
              <a:t> is Rejected 		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39071" y="720521"/>
            <a:ext cx="19624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    </a:t>
            </a:r>
          </a:p>
          <a:p>
            <a:r>
              <a:rPr lang="en-GB" sz="3100" dirty="0">
                <a:solidFill>
                  <a:schemeClr val="bg1"/>
                </a:solidFill>
              </a:rPr>
              <a:t> 2:18-3:6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405209" y="2239860"/>
            <a:ext cx="11862292" cy="455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800" dirty="0"/>
              <a:t>Because he </a:t>
            </a:r>
            <a:r>
              <a:rPr lang="en-GB" sz="3800" b="1" dirty="0"/>
              <a:t>Challenges</a:t>
            </a:r>
            <a:endParaRPr lang="en-GB" sz="3400" dirty="0"/>
          </a:p>
          <a:p>
            <a:r>
              <a:rPr lang="en-GB" sz="3400" dirty="0"/>
              <a:t>There is a time to fast and a time not to fast</a:t>
            </a:r>
            <a:r>
              <a:rPr lang="en-GB" sz="3400" b="1" dirty="0"/>
              <a:t>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2:19-20</a:t>
            </a:r>
            <a:r>
              <a:rPr lang="en-GB" sz="2800" dirty="0"/>
              <a:t>)</a:t>
            </a:r>
          </a:p>
          <a:p>
            <a:r>
              <a:rPr lang="en-GB" sz="3400" dirty="0"/>
              <a:t>Pharisees knowledge of Scripture &amp; Understanding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2:25-7</a:t>
            </a:r>
            <a:r>
              <a:rPr lang="en-GB" sz="2800" dirty="0"/>
              <a:t>)</a:t>
            </a:r>
          </a:p>
          <a:p>
            <a:pPr lvl="1"/>
            <a:r>
              <a:rPr lang="en-GB" sz="3000" dirty="0"/>
              <a:t>Interpretation and implementation of the Sabbath Law</a:t>
            </a:r>
          </a:p>
          <a:p>
            <a:pPr marL="457200" lvl="1" indent="0">
              <a:buNone/>
            </a:pPr>
            <a:endParaRPr lang="en-GB" sz="600" dirty="0"/>
          </a:p>
          <a:p>
            <a:pPr marL="457200" lvl="1" indent="0">
              <a:buNone/>
            </a:pPr>
            <a:r>
              <a:rPr lang="en-GB" sz="3000" dirty="0"/>
              <a:t>God’s desire:</a:t>
            </a:r>
          </a:p>
          <a:p>
            <a:pPr lvl="1"/>
            <a:r>
              <a:rPr lang="en-GB" sz="3000" dirty="0"/>
              <a:t>‘Mercy, not sacrifice’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Hosea 6:6</a:t>
            </a:r>
            <a:r>
              <a:rPr lang="en-GB" sz="2800" dirty="0"/>
              <a:t>)</a:t>
            </a:r>
          </a:p>
          <a:p>
            <a:pPr lvl="1"/>
            <a:r>
              <a:rPr lang="en-GB" sz="3000" dirty="0"/>
              <a:t>Love for God &amp; others over religious rituals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Isaiah 58</a:t>
            </a:r>
            <a:r>
              <a:rPr lang="en-GB" sz="2800" dirty="0"/>
              <a:t>)</a:t>
            </a:r>
          </a:p>
          <a:p>
            <a:pPr lvl="1"/>
            <a:r>
              <a:rPr lang="en-GB" sz="3000" dirty="0"/>
              <a:t>‘A broken and contrite heart’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Psalm 51:17</a:t>
            </a:r>
            <a:r>
              <a:rPr lang="en-GB" sz="2800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140246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</a:t>
            </a:r>
            <a:r>
              <a:rPr lang="en-GB" sz="6600" dirty="0"/>
              <a:t> is Rejected 		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39071" y="720521"/>
            <a:ext cx="19624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    </a:t>
            </a:r>
          </a:p>
          <a:p>
            <a:r>
              <a:rPr lang="en-GB" sz="3100" dirty="0">
                <a:solidFill>
                  <a:schemeClr val="bg1"/>
                </a:solidFill>
              </a:rPr>
              <a:t> 2:18-3:6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405209" y="2239860"/>
            <a:ext cx="11238710" cy="455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800" dirty="0"/>
              <a:t>Because of his </a:t>
            </a:r>
            <a:r>
              <a:rPr lang="en-GB" sz="3800" b="1" dirty="0"/>
              <a:t>Claims</a:t>
            </a:r>
            <a:endParaRPr lang="en-GB" sz="3400" dirty="0"/>
          </a:p>
          <a:p>
            <a:r>
              <a:rPr lang="en-GB" sz="3400" dirty="0"/>
              <a:t>He is the ‘</a:t>
            </a:r>
            <a:r>
              <a:rPr lang="en-GB" sz="3400" b="1" dirty="0"/>
              <a:t>Bridegroom’</a:t>
            </a:r>
            <a:r>
              <a:rPr lang="en-GB" sz="3400" dirty="0"/>
              <a:t>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2:19</a:t>
            </a:r>
            <a:r>
              <a:rPr lang="en-GB" sz="2800" dirty="0"/>
              <a:t>)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3000" dirty="0"/>
              <a:t>‘For your Maker is your </a:t>
            </a:r>
            <a:r>
              <a:rPr lang="en-GB" sz="3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husband</a:t>
            </a:r>
            <a:r>
              <a:rPr lang="en-GB" sz="3000" dirty="0"/>
              <a:t>- the Lord Almighty is his name- the Holy One of Israel is your Redeemer; he is called the God of all the earth’ </a:t>
            </a:r>
            <a:r>
              <a:rPr lang="en-GB" sz="2800" dirty="0">
                <a:solidFill>
                  <a:srgbClr val="FFFF00"/>
                </a:solidFill>
              </a:rPr>
              <a:t>Isaiah 54:5 </a:t>
            </a:r>
          </a:p>
          <a:p>
            <a:pPr marL="0" indent="0">
              <a:buNone/>
            </a:pPr>
            <a:endParaRPr lang="en-GB" sz="6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GB" sz="3000" dirty="0"/>
              <a:t>‘As a young man marries a maiden, so will your sons marry you; as a </a:t>
            </a:r>
            <a:r>
              <a:rPr lang="en-GB" sz="3000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bridegroom</a:t>
            </a:r>
            <a:r>
              <a:rPr lang="en-GB" sz="3000" dirty="0"/>
              <a:t> rejoices over his bride, so will your God rejoice over you.’ </a:t>
            </a:r>
            <a:r>
              <a:rPr lang="en-GB" sz="2800" dirty="0">
                <a:solidFill>
                  <a:srgbClr val="FFFF00"/>
                </a:solidFill>
              </a:rPr>
              <a:t>Isaiah 62:5 </a:t>
            </a:r>
          </a:p>
          <a:p>
            <a:pPr marL="0" indent="0">
              <a:buNone/>
            </a:pPr>
            <a:endParaRPr lang="en-GB" sz="30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sz="3400" dirty="0"/>
          </a:p>
          <a:p>
            <a:pPr marL="457200" lvl="1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2847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</a:t>
            </a:r>
            <a:r>
              <a:rPr lang="en-GB" sz="6600" dirty="0"/>
              <a:t> is Rejected 		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39071" y="720521"/>
            <a:ext cx="19624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    </a:t>
            </a:r>
          </a:p>
          <a:p>
            <a:r>
              <a:rPr lang="en-GB" sz="3100" dirty="0">
                <a:solidFill>
                  <a:schemeClr val="bg1"/>
                </a:solidFill>
              </a:rPr>
              <a:t> 2:18-3:6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405208" y="2239860"/>
            <a:ext cx="11683327" cy="455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800" dirty="0"/>
              <a:t>Because of his </a:t>
            </a:r>
            <a:r>
              <a:rPr lang="en-GB" sz="3800" b="1" dirty="0"/>
              <a:t>Claims</a:t>
            </a:r>
            <a:endParaRPr lang="en-GB" sz="3400" dirty="0"/>
          </a:p>
          <a:p>
            <a:r>
              <a:rPr lang="en-GB" sz="3400" dirty="0"/>
              <a:t>He is the ‘</a:t>
            </a:r>
            <a:r>
              <a:rPr lang="en-GB" sz="3400" b="1" dirty="0"/>
              <a:t>Bridegroom’</a:t>
            </a:r>
            <a:r>
              <a:rPr lang="en-GB" sz="3400" dirty="0"/>
              <a:t>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2:19</a:t>
            </a:r>
            <a:r>
              <a:rPr lang="en-GB" sz="2800" dirty="0"/>
              <a:t>)</a:t>
            </a:r>
          </a:p>
          <a:p>
            <a:r>
              <a:rPr lang="en-GB" sz="3400" dirty="0"/>
              <a:t>To introduce </a:t>
            </a:r>
            <a:r>
              <a:rPr lang="en-GB" sz="3400" b="1" dirty="0"/>
              <a:t>something new</a:t>
            </a:r>
            <a:r>
              <a:rPr lang="en-GB" sz="3400" dirty="0"/>
              <a:t>, not to patch up something old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2:21-22</a:t>
            </a:r>
            <a:r>
              <a:rPr lang="en-GB" sz="2800" dirty="0"/>
              <a:t>)</a:t>
            </a:r>
          </a:p>
          <a:p>
            <a:r>
              <a:rPr lang="en-GB" sz="3400" dirty="0"/>
              <a:t>He is the </a:t>
            </a:r>
            <a:r>
              <a:rPr lang="en-GB" sz="3400" b="1" dirty="0"/>
              <a:t>‘Son of Man’</a:t>
            </a:r>
          </a:p>
          <a:p>
            <a:pPr lvl="1"/>
            <a:r>
              <a:rPr lang="en-GB" sz="3000" dirty="0"/>
              <a:t>With </a:t>
            </a:r>
            <a:r>
              <a:rPr lang="en-GB" sz="3000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God’s </a:t>
            </a:r>
            <a:r>
              <a:rPr lang="en-GB" sz="3000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Authority</a:t>
            </a:r>
            <a:r>
              <a:rPr lang="en-GB" sz="3000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GB" sz="2600" dirty="0"/>
              <a:t>(</a:t>
            </a:r>
            <a:r>
              <a:rPr lang="en-GB" sz="2600" dirty="0">
                <a:solidFill>
                  <a:srgbClr val="FFFF00"/>
                </a:solidFill>
              </a:rPr>
              <a:t>Dan 7:13-14 &amp; Mark 2:10 &amp; 2:28</a:t>
            </a:r>
            <a:r>
              <a:rPr lang="en-GB" sz="2600" dirty="0"/>
              <a:t>)</a:t>
            </a:r>
          </a:p>
          <a:p>
            <a:r>
              <a:rPr lang="en-GB" sz="3400" dirty="0"/>
              <a:t>He is </a:t>
            </a:r>
            <a:r>
              <a:rPr lang="en-GB" sz="3400" b="1" dirty="0"/>
              <a:t>‘Lord of the Sabbath’</a:t>
            </a:r>
          </a:p>
          <a:p>
            <a:pPr lvl="1"/>
            <a:r>
              <a:rPr lang="en-GB" sz="3000" dirty="0"/>
              <a:t>The creator of the Sabbath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FF00"/>
                </a:solidFill>
              </a:rPr>
              <a:t>2:27</a:t>
            </a:r>
            <a:r>
              <a:rPr lang="en-GB" sz="2800" dirty="0"/>
              <a:t>)</a:t>
            </a:r>
          </a:p>
          <a:p>
            <a:pPr marL="457200" lvl="1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5607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93632-5FA1-40DA-BEE7-E52D39884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>
                <a:solidFill>
                  <a:schemeClr val="tx1"/>
                </a:solidFill>
              </a:rPr>
              <a:t>Jesus</a:t>
            </a:r>
            <a:r>
              <a:rPr lang="en-GB" sz="6600" dirty="0"/>
              <a:t> is Rejected 		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44A30-62BD-48D2-9BDD-5EE7E3FDFA1C}"/>
              </a:ext>
            </a:extLst>
          </p:cNvPr>
          <p:cNvSpPr txBox="1"/>
          <p:nvPr/>
        </p:nvSpPr>
        <p:spPr>
          <a:xfrm>
            <a:off x="10439071" y="720521"/>
            <a:ext cx="19624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100" dirty="0">
                <a:solidFill>
                  <a:schemeClr val="bg1"/>
                </a:solidFill>
              </a:rPr>
              <a:t>Mark    </a:t>
            </a:r>
          </a:p>
          <a:p>
            <a:r>
              <a:rPr lang="en-GB" sz="3100" dirty="0">
                <a:solidFill>
                  <a:schemeClr val="bg1"/>
                </a:solidFill>
              </a:rPr>
              <a:t> 2:18-3:6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2E325C-EA6A-42C1-9B03-5E353D10FFB7}"/>
              </a:ext>
            </a:extLst>
          </p:cNvPr>
          <p:cNvSpPr txBox="1">
            <a:spLocks/>
          </p:cNvSpPr>
          <p:nvPr/>
        </p:nvSpPr>
        <p:spPr>
          <a:xfrm>
            <a:off x="402414" y="2306971"/>
            <a:ext cx="10822312" cy="4551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800" b="1" dirty="0"/>
              <a:t>Why?</a:t>
            </a:r>
          </a:p>
          <a:p>
            <a:r>
              <a:rPr lang="en-GB" sz="3800" dirty="0"/>
              <a:t>Because of his </a:t>
            </a:r>
            <a:r>
              <a:rPr lang="en-GB" sz="3800" b="1" dirty="0"/>
              <a:t>Conduct </a:t>
            </a:r>
            <a:r>
              <a:rPr lang="en-GB" sz="3200" dirty="0"/>
              <a:t>(and that of </a:t>
            </a:r>
            <a:r>
              <a:rPr lang="en-GB" sz="3200" u="sng" dirty="0"/>
              <a:t>his</a:t>
            </a:r>
            <a:r>
              <a:rPr lang="en-GB" sz="3200" dirty="0"/>
              <a:t> disciples)</a:t>
            </a:r>
          </a:p>
          <a:p>
            <a:r>
              <a:rPr lang="en-GB" sz="3800" dirty="0"/>
              <a:t>Because he </a:t>
            </a:r>
            <a:r>
              <a:rPr lang="en-GB" sz="3800" b="1" dirty="0"/>
              <a:t>Challenges</a:t>
            </a:r>
            <a:endParaRPr lang="en-GB" sz="3800" dirty="0"/>
          </a:p>
          <a:p>
            <a:r>
              <a:rPr lang="en-GB" sz="3800" dirty="0"/>
              <a:t>Because of his </a:t>
            </a:r>
            <a:r>
              <a:rPr lang="en-GB" sz="3800" b="1" dirty="0"/>
              <a:t>Claims</a:t>
            </a:r>
          </a:p>
        </p:txBody>
      </p:sp>
    </p:spTree>
    <p:extLst>
      <p:ext uri="{BB962C8B-B14F-4D97-AF65-F5344CB8AC3E}">
        <p14:creationId xmlns:p14="http://schemas.microsoft.com/office/powerpoint/2010/main" val="345289626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1984</TotalTime>
  <Words>570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Berlin</vt:lpstr>
      <vt:lpstr>The Gospel of Mark</vt:lpstr>
      <vt:lpstr>Jesus is Rejected   </vt:lpstr>
      <vt:lpstr>Jesus is Rejected   </vt:lpstr>
      <vt:lpstr>Jesus is Rejected   </vt:lpstr>
      <vt:lpstr>Jesus is Rejected   </vt:lpstr>
      <vt:lpstr>Jesus is Rejected   </vt:lpstr>
      <vt:lpstr>Jesus is Rejected   </vt:lpstr>
      <vt:lpstr>Jesus is Rejected   </vt:lpstr>
      <vt:lpstr>Jesus is Rejected   </vt:lpstr>
      <vt:lpstr>Jesus is Rejected today </vt:lpstr>
      <vt:lpstr>Yet, we Rejoice in Jesus!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Mark</dc:title>
  <dc:creator>Multiple Monitors</dc:creator>
  <cp:lastModifiedBy>Jtanton06@outlook.com</cp:lastModifiedBy>
  <cp:revision>120</cp:revision>
  <dcterms:created xsi:type="dcterms:W3CDTF">2021-04-12T16:44:01Z</dcterms:created>
  <dcterms:modified xsi:type="dcterms:W3CDTF">2021-06-20T09:33:48Z</dcterms:modified>
</cp:coreProperties>
</file>